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63" r:id="rId5"/>
    <p:sldId id="266" r:id="rId6"/>
    <p:sldId id="267" r:id="rId7"/>
    <p:sldId id="268" r:id="rId8"/>
    <p:sldId id="271" r:id="rId9"/>
    <p:sldId id="274" r:id="rId10"/>
    <p:sldId id="280" r:id="rId11"/>
    <p:sldId id="281" r:id="rId12"/>
    <p:sldId id="277" r:id="rId13"/>
    <p:sldId id="278" r:id="rId14"/>
    <p:sldId id="273" r:id="rId15"/>
    <p:sldId id="260" r:id="rId16"/>
    <p:sldId id="264" r:id="rId17"/>
    <p:sldId id="262" r:id="rId18"/>
    <p:sldId id="265" r:id="rId19"/>
    <p:sldId id="269" r:id="rId20"/>
    <p:sldId id="270" r:id="rId21"/>
    <p:sldId id="279" r:id="rId22"/>
    <p:sldId id="27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/>
    <p:restoredTop sz="94607"/>
  </p:normalViewPr>
  <p:slideViewPr>
    <p:cSldViewPr snapToGrid="0" snapToObjects="1">
      <p:cViewPr varScale="1">
        <p:scale>
          <a:sx n="123" d="100"/>
          <a:sy n="123" d="100"/>
        </p:scale>
        <p:origin x="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yushHariharan/Downloads/Initial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Population Evaluation vs Max Profit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hade val="100000"/>
                      <a:satMod val="137000"/>
                    </a:schemeClr>
                  </a:gs>
                  <a:gs pos="71000">
                    <a:schemeClr val="accent1">
                      <a:shade val="98000"/>
                      <a:satMod val="137000"/>
                    </a:schemeClr>
                  </a:gs>
                  <a:gs pos="100000">
                    <a:schemeClr val="accent1">
                      <a:shade val="75000"/>
                      <a:satMod val="137000"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39000" dist="25400" dir="5400000" rotWithShape="0">
                  <a:srgbClr val="000000">
                    <a:alpha val="38000"/>
                  </a:srgbClr>
                </a:outerShdw>
              </a:effectLst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og"/>
            <c:dispRSqr val="1"/>
            <c:dispEq val="1"/>
            <c:trendlineLbl>
              <c:layout>
                <c:manualLayout>
                  <c:x val="-1.6411636045494313E-2"/>
                  <c:y val="0.20929717118693497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97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Sheet2!$C$4:$C$13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Sheet2!$G$4:$G$13</c:f>
              <c:numCache>
                <c:formatCode>0.00</c:formatCode>
                <c:ptCount val="10"/>
                <c:pt idx="0">
                  <c:v>2121.6666666666665</c:v>
                </c:pt>
                <c:pt idx="1">
                  <c:v>3910.3333333333335</c:v>
                </c:pt>
                <c:pt idx="2">
                  <c:v>5088</c:v>
                </c:pt>
                <c:pt idx="3">
                  <c:v>6279.666666666667</c:v>
                </c:pt>
                <c:pt idx="4">
                  <c:v>6603.333333333333</c:v>
                </c:pt>
                <c:pt idx="5">
                  <c:v>6603.333333333333</c:v>
                </c:pt>
                <c:pt idx="6">
                  <c:v>7141</c:v>
                </c:pt>
                <c:pt idx="7">
                  <c:v>7227.333333333333</c:v>
                </c:pt>
                <c:pt idx="8">
                  <c:v>7227.333333333333</c:v>
                </c:pt>
                <c:pt idx="9">
                  <c:v>7230.666666666667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CDE-D845-99F4-6CBECE5652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6236400"/>
        <c:axId val="516233448"/>
      </c:scatterChart>
      <c:valAx>
        <c:axId val="5162364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Evaluation (#)</a:t>
                </a:r>
              </a:p>
            </c:rich>
          </c:tx>
          <c:layout>
            <c:manualLayout>
              <c:xMode val="edge"/>
              <c:yMode val="edge"/>
              <c:x val="0.49539758795973288"/>
              <c:y val="0.8925692621755614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6233448"/>
        <c:crosses val="autoZero"/>
        <c:crossBetween val="midCat"/>
      </c:valAx>
      <c:valAx>
        <c:axId val="516233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Profit ($)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62364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F57275-F5B5-364D-81D1-3F3A543A2178}" type="datetimeFigureOut">
              <a:rPr lang="en-US" smtClean="0"/>
              <a:t>2/19/20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08C2E-A1C1-9045-95BB-35E929A03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40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recent years, the number of attacks on public corporations and government contractors has increased drastically. </a:t>
            </a:r>
          </a:p>
          <a:p>
            <a:endParaRPr lang="en-US" dirty="0"/>
          </a:p>
          <a:p>
            <a:r>
              <a:rPr lang="en-US" dirty="0"/>
              <a:t>Lets start in our own backyard. Miracle Systems in Arlington VA had confidential government data stolen and that data was sold on Russian Cybercrime Forums for 60,000 dollars. </a:t>
            </a:r>
          </a:p>
          <a:p>
            <a:endParaRPr lang="en-US" dirty="0"/>
          </a:p>
          <a:p>
            <a:r>
              <a:rPr lang="en-US" dirty="0"/>
              <a:t>Next, lets look at Citrix -- another government contractor. Recon spyware was put into Citrix systems by Iranian hackers over 10 years ago and nothing was done. Now, through two attacks, they stole 6 </a:t>
            </a:r>
            <a:r>
              <a:rPr lang="en-US" dirty="0" err="1"/>
              <a:t>terrabytes</a:t>
            </a:r>
            <a:r>
              <a:rPr lang="en-US" dirty="0"/>
              <a:t> of sensitive data.</a:t>
            </a:r>
          </a:p>
          <a:p>
            <a:endParaRPr lang="en-US" dirty="0"/>
          </a:p>
          <a:p>
            <a:r>
              <a:rPr lang="en-US" dirty="0" err="1"/>
              <a:t>Thats</a:t>
            </a:r>
            <a:r>
              <a:rPr lang="en-US" dirty="0"/>
              <a:t> just on the government side. Sony, Target, Capital One, have all been targets of hackers.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08C2E-A1C1-9045-95BB-35E929A03C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8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nowbe4.com/hubfs/2018ThreatImpactandEndpointProtectionReport.pdf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image" Target="../media/image1.tiff"/><Relationship Id="rId7" Type="http://schemas.openxmlformats.org/officeDocument/2006/relationships/hyperlink" Target="https://www.sdxcentral.com/articles/news/citrix-internal-network-hacked-by-international-criminals/2019/03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rebsonsecurity.com/tag/miracle-systems-llc/" TargetMode="External"/><Relationship Id="rId5" Type="http://schemas.openxmlformats.org/officeDocument/2006/relationships/hyperlink" Target="https://thehackernews.com/2017/09/equifax-credit-report-hack.html" TargetMode="External"/><Relationship Id="rId10" Type="http://schemas.openxmlformats.org/officeDocument/2006/relationships/image" Target="../media/image4.tiff"/><Relationship Id="rId4" Type="http://schemas.openxmlformats.org/officeDocument/2006/relationships/image" Target="../media/image2.tiff"/><Relationship Id="rId9" Type="http://schemas.openxmlformats.org/officeDocument/2006/relationships/hyperlink" Target="https://www.cnet.com/news/equifaxs-hack-one-year-later-a-look-back-at-how-it-happened-and-whats-changed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versionxl.com/blog/local-maximum/" TargetMode="External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tiff"/><Relationship Id="rId7" Type="http://schemas.openxmlformats.org/officeDocument/2006/relationships/image" Target="../media/image18.png"/><Relationship Id="rId12" Type="http://schemas.openxmlformats.org/officeDocument/2006/relationships/image" Target="../media/image22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11" Type="http://schemas.openxmlformats.org/officeDocument/2006/relationships/image" Target="../media/image21.tiff"/><Relationship Id="rId5" Type="http://schemas.openxmlformats.org/officeDocument/2006/relationships/image" Target="../media/image16.tiff"/><Relationship Id="rId10" Type="http://schemas.openxmlformats.org/officeDocument/2006/relationships/image" Target="../media/image6.tiff"/><Relationship Id="rId4" Type="http://schemas.openxmlformats.org/officeDocument/2006/relationships/image" Target="../media/image15.jpg"/><Relationship Id="rId9" Type="http://schemas.openxmlformats.org/officeDocument/2006/relationships/image" Target="../media/image20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8F0D2-5958-E04D-97B3-DA1F74292C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a Quantum genetic algorithm for cybersecurity budget allocation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24B14-D501-F941-BD03-B8FEC5B2C6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AYUSH HARIHARAN</a:t>
            </a:r>
          </a:p>
        </p:txBody>
      </p:sp>
    </p:spTree>
    <p:extLst>
      <p:ext uri="{BB962C8B-B14F-4D97-AF65-F5344CB8AC3E}">
        <p14:creationId xmlns:p14="http://schemas.microsoft.com/office/powerpoint/2010/main" val="2682372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D790E-6247-9B43-B51B-D889A1E3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6E3A5-6096-504A-A333-128783372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2018 Deloitte NAISCO Cybersecurity Study (2014) </a:t>
            </a:r>
            <a:r>
              <a:rPr lang="en-US" dirty="0" err="1"/>
              <a:t>www.nascio.org</a:t>
            </a:r>
            <a:r>
              <a:rPr lang="en-US" dirty="0"/>
              <a:t>/Portals/0/Publications/Documents /2018/2018DeloitteNASCIOCybersecurityStudyfinal.pdf</a:t>
            </a:r>
          </a:p>
          <a:p>
            <a:r>
              <a:rPr lang="en-US" dirty="0"/>
              <a:t>Birkett, A. (2015). How to Get Over Local Maximum? Everyone Hits It Eventually. CXL. Retrieved 16 October 2019, from https://</a:t>
            </a:r>
            <a:r>
              <a:rPr lang="en-US" dirty="0" err="1"/>
              <a:t>conversionxl.com</a:t>
            </a:r>
            <a:r>
              <a:rPr lang="en-US" dirty="0"/>
              <a:t>/blog/local-maximum/</a:t>
            </a:r>
          </a:p>
          <a:p>
            <a:r>
              <a:rPr lang="en-US" dirty="0"/>
              <a:t>Bossaerts, P., Murawski, C. (2016). How Humans Solve Complex Problems: The Case of the Knapsack Problem. Nature Partner Journals. doi: 10.1038/srep34851</a:t>
            </a:r>
          </a:p>
          <a:p>
            <a:r>
              <a:rPr lang="en-US" dirty="0"/>
              <a:t>Chapman, W. L., Rozenblit, J., &amp; Bahill, A. T. (2001). System design is an NP‐complete problem. Systems Engineering, 4(3), 222-229.</a:t>
            </a:r>
          </a:p>
          <a:p>
            <a:r>
              <a:rPr lang="en-US" dirty="0"/>
              <a:t>Fielder, A., </a:t>
            </a:r>
            <a:r>
              <a:rPr lang="en-US" dirty="0" err="1"/>
              <a:t>Panaousis</a:t>
            </a:r>
            <a:r>
              <a:rPr lang="en-US" dirty="0"/>
              <a:t>, E., </a:t>
            </a:r>
            <a:r>
              <a:rPr lang="en-US" dirty="0" err="1"/>
              <a:t>Malacaria</a:t>
            </a:r>
            <a:r>
              <a:rPr lang="en-US" dirty="0"/>
              <a:t>, P., </a:t>
            </a:r>
            <a:r>
              <a:rPr lang="en-US" dirty="0" err="1"/>
              <a:t>Hankin</a:t>
            </a:r>
            <a:r>
              <a:rPr lang="en-US" dirty="0"/>
              <a:t>, C., &amp; </a:t>
            </a:r>
            <a:r>
              <a:rPr lang="en-US" dirty="0" err="1"/>
              <a:t>Smeraldi</a:t>
            </a:r>
            <a:r>
              <a:rPr lang="en-US" dirty="0"/>
              <a:t>, F. (2016). Decision support approaches for cyber security investment. Decision Support Systems, 86, 13-23.</a:t>
            </a:r>
          </a:p>
          <a:p>
            <a:r>
              <a:rPr lang="en-US" dirty="0"/>
              <a:t>Forrester, R., (2017, Jan 20). The Quantum Measurement Problem: Collapse of the Wave Function Explained. Social Science Research Network. http://</a:t>
            </a:r>
            <a:r>
              <a:rPr lang="en-US" dirty="0" err="1"/>
              <a:t>dx.doi.org</a:t>
            </a:r>
            <a:r>
              <a:rPr lang="en-US" dirty="0"/>
              <a:t>/10.2139/ssrn.2901820</a:t>
            </a:r>
          </a:p>
          <a:p>
            <a:r>
              <a:rPr lang="en-US" dirty="0"/>
              <a:t>Fu, C., Liu, J., Wang, H., &amp; Zhi J. (2013, Mar 9). The Improvement of Quantum Genetic Algorithm and Its Application on Function Optimization. Hindawi, 2013. </a:t>
            </a:r>
            <a:r>
              <a:rPr lang="en-US" dirty="0" err="1"/>
              <a:t>dx.doi.org</a:t>
            </a:r>
            <a:r>
              <a:rPr lang="en-US" dirty="0"/>
              <a:t>/10.1155/2013/730749 </a:t>
            </a:r>
          </a:p>
          <a:p>
            <a:r>
              <a:rPr lang="en-US" dirty="0"/>
              <a:t>Garg A., Goyal S. (2017). Vector Sparse Representation of Color Image Using Quaternion Matrix Analysis Based on Genetic Algorithm. Imperial Journal of Interdisciplinary Research, 3(7).</a:t>
            </a:r>
          </a:p>
          <a:p>
            <a:r>
              <a:rPr lang="en-US" dirty="0"/>
              <a:t>IBM Research Editorial Staff. (2018). An Open High-Performance Simulator for Quantum Circuits. IBM Research Blog. Retrieved 5 June 2019, from https://</a:t>
            </a:r>
            <a:r>
              <a:rPr lang="en-US" dirty="0" err="1"/>
              <a:t>www.ibm.com</a:t>
            </a:r>
            <a:r>
              <a:rPr lang="en-US" dirty="0"/>
              <a:t>/blogs/research/2018/05/quantum-circuits/</a:t>
            </a:r>
          </a:p>
          <a:p>
            <a:r>
              <a:rPr lang="en-US" dirty="0"/>
              <a:t>Kucharski, J., Nowotniak, R. (2012). GPU-based tuning of Quantum-Inspired Genetic Algorithm for a Combinatorial Optimization Problem. Bulletin of the Polish Academy of Science, 3(7). doi: 10.2478/v10175-012-0043-4</a:t>
            </a:r>
          </a:p>
          <a:p>
            <a:r>
              <a:rPr lang="en-US" dirty="0"/>
              <a:t>Kucharski, J., Nowotniak, R. (2014, Sept). Higher-Order Quantum-Inspired Genetic Algorithms. IEEE. doi: 10.15439/2014F99</a:t>
            </a:r>
          </a:p>
        </p:txBody>
      </p:sp>
    </p:spTree>
    <p:extLst>
      <p:ext uri="{BB962C8B-B14F-4D97-AF65-F5344CB8AC3E}">
        <p14:creationId xmlns:p14="http://schemas.microsoft.com/office/powerpoint/2010/main" val="3790451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6E55A-4FB1-BB48-9193-39F29D437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B67F8-D837-6C4F-A11B-A46D142E4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Mia, M. A. H., Rahman, M. A., &amp; Uddin, M. (2007). E-Banking: Evolution, Status and Prospect. The Cost and Management, 35(1).</a:t>
            </a:r>
          </a:p>
          <a:p>
            <a:r>
              <a:rPr lang="en-US" dirty="0"/>
              <a:t>Montanaro, A. (2016). Quantum Algorithms: An Overview. Nature Partner Journals. doi: 10.1038/npjqi.2015.23</a:t>
            </a:r>
          </a:p>
          <a:p>
            <a:r>
              <a:rPr lang="en-US" dirty="0"/>
              <a:t>Neves, J., Miguel, R. (1999). Preventing Premature Convergence to Local Optima in Genetic Algorithms via Random Offspring Generation. Lecture Notes in Computer Science, 1611, 127-136. https://</a:t>
            </a:r>
            <a:r>
              <a:rPr lang="en-US" dirty="0" err="1"/>
              <a:t>doi.org</a:t>
            </a:r>
            <a:r>
              <a:rPr lang="en-US" dirty="0"/>
              <a:t>/10.1007/978-3-540-48765-4\_16</a:t>
            </a:r>
          </a:p>
          <a:p>
            <a:r>
              <a:rPr lang="en-US" dirty="0"/>
              <a:t>Pan, </a:t>
            </a:r>
            <a:r>
              <a:rPr lang="en-US" dirty="0" err="1"/>
              <a:t>Xiaohui</a:t>
            </a:r>
            <a:r>
              <a:rPr lang="en-US" dirty="0"/>
              <a:t> &amp; Zhang, Tao. (2018). Comparison and Analysis of Algorithms for the 0/1 Knapsack Problem. Journal of Physics: Conference Series. 1069. 012024. 10.1088/1742-6596/1069/1/012024. </a:t>
            </a:r>
          </a:p>
          <a:p>
            <a:r>
              <a:rPr lang="en-US" dirty="0" err="1"/>
              <a:t>Rachwald</a:t>
            </a:r>
            <a:r>
              <a:rPr lang="en-US" dirty="0"/>
              <a:t>, R. (2008). Is banking online safer than banking on the corner? Computer Fraud &amp; Security, 2008(3), 11–12. doi:10.1016/s1361-3723(08)70045-9 </a:t>
            </a:r>
          </a:p>
          <a:p>
            <a:r>
              <a:rPr lang="en-US" dirty="0"/>
              <a:t>Rakes, T. R., Deane, J. K., &amp; Paul Rees, L. (2012). IT security planning under uncertainty for high-impact events. Omega, 40(1), 79–88. doi:10.1016/j.omega.2011.03.008 </a:t>
            </a:r>
          </a:p>
          <a:p>
            <a:r>
              <a:rPr lang="en-US" dirty="0"/>
              <a:t>The Copenhagen and Many Worlds Interpretations of Quantum Mechanics. (2019). </a:t>
            </a:r>
            <a:r>
              <a:rPr lang="en-US" dirty="0" err="1"/>
              <a:t>Afriedman.org</a:t>
            </a:r>
            <a:r>
              <a:rPr lang="en-US" dirty="0"/>
              <a:t>. Retrieved 16 October 2019, from http://</a:t>
            </a:r>
            <a:r>
              <a:rPr lang="en-US" dirty="0" err="1"/>
              <a:t>afriedman.org</a:t>
            </a:r>
            <a:r>
              <a:rPr lang="en-US" dirty="0"/>
              <a:t>/</a:t>
            </a:r>
            <a:r>
              <a:rPr lang="en-US" dirty="0" err="1"/>
              <a:t>AndysWebPage</a:t>
            </a:r>
            <a:r>
              <a:rPr lang="en-US" dirty="0"/>
              <a:t>/BSJ/</a:t>
            </a:r>
            <a:r>
              <a:rPr lang="en-US" dirty="0" err="1"/>
              <a:t>CopenhagenManyWorlds.html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837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6BD83-A985-2046-A659-B1510D2881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06329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05DEC-8528-1F4A-B711-4A4AA9658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why not just brute force it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1456DC1-8A28-694F-B462-C6467FCA7705}"/>
              </a:ext>
            </a:extLst>
          </p:cNvPr>
          <p:cNvGraphicFramePr>
            <a:graphicFrameLocks/>
          </p:cNvGraphicFramePr>
          <p:nvPr/>
        </p:nvGraphicFramePr>
        <p:xfrm>
          <a:off x="3059189" y="2346068"/>
          <a:ext cx="6073621" cy="4193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73340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29DE5-9222-054B-8090-36DB1AB6C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choosing size of think-tank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34DCA-B0E2-0843-A2ED-0A53354AA9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27"/>
          <a:stretch/>
        </p:blipFill>
        <p:spPr>
          <a:xfrm>
            <a:off x="1020125" y="2040907"/>
            <a:ext cx="2775709" cy="1217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9DB85F-B29F-6743-A661-6591E41E0C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85"/>
          <a:stretch/>
        </p:blipFill>
        <p:spPr>
          <a:xfrm>
            <a:off x="4036550" y="2040906"/>
            <a:ext cx="2667782" cy="1217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0A29A6-86AC-3142-8864-537D3EA6A370}"/>
              </a:ext>
            </a:extLst>
          </p:cNvPr>
          <p:cNvSpPr txBox="1"/>
          <p:nvPr/>
        </p:nvSpPr>
        <p:spPr>
          <a:xfrm>
            <a:off x="8733548" y="2188014"/>
            <a:ext cx="2693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Quantum Chromosomes, Old Knapsack Weight Cap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89EEFC-06D0-AB4E-8C65-E8ED0BC82D5C}"/>
              </a:ext>
            </a:extLst>
          </p:cNvPr>
          <p:cNvCxnSpPr>
            <a:cxnSpLocks/>
          </p:cNvCxnSpPr>
          <p:nvPr/>
        </p:nvCxnSpPr>
        <p:spPr>
          <a:xfrm flipH="1">
            <a:off x="7192848" y="2649679"/>
            <a:ext cx="12275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C0D2478-5F97-5A4A-814A-6260C1AD6F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80"/>
          <a:stretch/>
        </p:blipFill>
        <p:spPr>
          <a:xfrm>
            <a:off x="8558184" y="3711150"/>
            <a:ext cx="2756286" cy="1388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F84C1-4E6A-BD46-8027-DC0744B39F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43"/>
          <a:stretch/>
        </p:blipFill>
        <p:spPr>
          <a:xfrm>
            <a:off x="5649759" y="3799415"/>
            <a:ext cx="2629107" cy="13003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33839F-F072-4644-B06D-6194088E9680}"/>
              </a:ext>
            </a:extLst>
          </p:cNvPr>
          <p:cNvSpPr txBox="1"/>
          <p:nvPr/>
        </p:nvSpPr>
        <p:spPr>
          <a:xfrm>
            <a:off x="581192" y="3974078"/>
            <a:ext cx="2693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Quantum Chromosomes, New Knapsack Weight Cap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44CA51-70E1-FB4A-8587-1D89A2A7080D}"/>
              </a:ext>
            </a:extLst>
          </p:cNvPr>
          <p:cNvCxnSpPr>
            <a:cxnSpLocks/>
          </p:cNvCxnSpPr>
          <p:nvPr/>
        </p:nvCxnSpPr>
        <p:spPr>
          <a:xfrm>
            <a:off x="3485143" y="4449597"/>
            <a:ext cx="188529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CD50E7F-1D70-7E44-8D40-95275F77D1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736" y="5386850"/>
            <a:ext cx="4298887" cy="12771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358EFD-BBA6-3B43-A954-36F894DD3205}"/>
              </a:ext>
            </a:extLst>
          </p:cNvPr>
          <p:cNvSpPr txBox="1"/>
          <p:nvPr/>
        </p:nvSpPr>
        <p:spPr>
          <a:xfrm>
            <a:off x="9163608" y="5563779"/>
            <a:ext cx="2693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Quantum Chromosomes, New Knapsack Weight Cap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BF1083-2E2A-4E4A-AE84-4E61E9486778}"/>
              </a:ext>
            </a:extLst>
          </p:cNvPr>
          <p:cNvCxnSpPr>
            <a:cxnSpLocks/>
          </p:cNvCxnSpPr>
          <p:nvPr/>
        </p:nvCxnSpPr>
        <p:spPr>
          <a:xfrm flipH="1" flipV="1">
            <a:off x="8069669" y="6011353"/>
            <a:ext cx="876822" cy="140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843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3BB2B-A43D-2949-A59D-0AAA62487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2018 table derivation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F86A65-3D5F-8046-A76F-0B6655375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106" y="3756453"/>
            <a:ext cx="6402801" cy="3017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3D3B66-0C4E-644C-AF82-AC464FA17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161" y="3131590"/>
            <a:ext cx="8106032" cy="1631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0FD40F-B7A2-1845-BF76-3FBAF8A0D546}"/>
              </a:ext>
            </a:extLst>
          </p:cNvPr>
          <p:cNvSpPr txBox="1"/>
          <p:nvPr/>
        </p:nvSpPr>
        <p:spPr>
          <a:xfrm>
            <a:off x="2430161" y="4655130"/>
            <a:ext cx="38305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Rakes et al. (Citations)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A0E02-7C61-7447-B79C-E21AF1F11798}"/>
              </a:ext>
            </a:extLst>
          </p:cNvPr>
          <p:cNvSpPr txBox="1"/>
          <p:nvPr/>
        </p:nvSpPr>
        <p:spPr>
          <a:xfrm>
            <a:off x="3715265" y="6558677"/>
            <a:ext cx="4184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4"/>
              </a:rPr>
              <a:t>https://www.knowbe4.com/hubfs/2018ThreatImpactandEndpointProtectionReport.pdf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6587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6574 " pathEditMode="relative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6574 " pathEditMode="relative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F49E5-E411-1E41-B7F2-6CE08AF5A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just the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B53EB-3308-F648-819F-90B628931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372" y="2459290"/>
            <a:ext cx="9391135" cy="364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17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5CA99-3BB4-B84A-A7EB-13FF87E80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rakes et al. linear model</a:t>
            </a:r>
          </a:p>
        </p:txBody>
      </p:sp>
      <p:sp>
        <p:nvSpPr>
          <p:cNvPr id="5" name="Donut 4">
            <a:extLst>
              <a:ext uri="{FF2B5EF4-FFF2-40B4-BE49-F238E27FC236}">
                <a16:creationId xmlns:a16="http://schemas.microsoft.com/office/drawing/2014/main" id="{566205BD-928F-514A-89FA-8559CFFA3740}"/>
              </a:ext>
            </a:extLst>
          </p:cNvPr>
          <p:cNvSpPr/>
          <p:nvPr/>
        </p:nvSpPr>
        <p:spPr>
          <a:xfrm>
            <a:off x="2006600" y="2658534"/>
            <a:ext cx="8178800" cy="2895600"/>
          </a:xfrm>
          <a:prstGeom prst="donut">
            <a:avLst>
              <a:gd name="adj" fmla="val 7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467048-D69C-6541-A068-EFA455AAA1FF}"/>
              </a:ext>
            </a:extLst>
          </p:cNvPr>
          <p:cNvSpPr txBox="1"/>
          <p:nvPr/>
        </p:nvSpPr>
        <p:spPr>
          <a:xfrm>
            <a:off x="3475566" y="3783168"/>
            <a:ext cx="5240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IT Security Planning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024C43-14C2-1247-BEB4-14B36789E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859" y="3179726"/>
            <a:ext cx="5774279" cy="1853214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3E9AC736-9154-E049-A49F-44C40C3BC93A}"/>
              </a:ext>
            </a:extLst>
          </p:cNvPr>
          <p:cNvSpPr/>
          <p:nvPr/>
        </p:nvSpPr>
        <p:spPr>
          <a:xfrm>
            <a:off x="4487333" y="4351867"/>
            <a:ext cx="4123267" cy="41486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222007-BEFE-DC41-8988-F03A5DB0F00E}"/>
              </a:ext>
            </a:extLst>
          </p:cNvPr>
          <p:cNvSpPr txBox="1"/>
          <p:nvPr/>
        </p:nvSpPr>
        <p:spPr>
          <a:xfrm>
            <a:off x="960965" y="2473160"/>
            <a:ext cx="4254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  P</a:t>
            </a:r>
            <a:r>
              <a:rPr lang="en-US" sz="2400" baseline="-25000" dirty="0"/>
              <a:t>i</a:t>
            </a:r>
            <a:r>
              <a:rPr lang="en-US" sz="2400" dirty="0"/>
              <a:t> = (1 – Y</a:t>
            </a:r>
            <a:r>
              <a:rPr lang="en-US" sz="2400" baseline="-25000" dirty="0"/>
              <a:t>1</a:t>
            </a:r>
            <a:r>
              <a:rPr lang="en-US" sz="2400" dirty="0"/>
              <a:t>e</a:t>
            </a:r>
            <a:r>
              <a:rPr lang="en-US" sz="2400" baseline="-25000" dirty="0"/>
              <a:t>11</a:t>
            </a:r>
            <a:r>
              <a:rPr lang="en-US" sz="2400" dirty="0"/>
              <a:t>)(1 – Y</a:t>
            </a:r>
            <a:r>
              <a:rPr lang="en-US" sz="2400" baseline="-25000" dirty="0"/>
              <a:t>2</a:t>
            </a:r>
            <a:r>
              <a:rPr lang="en-US" sz="2400" dirty="0"/>
              <a:t>e</a:t>
            </a:r>
            <a:r>
              <a:rPr lang="en-US" sz="2400" baseline="-25000" dirty="0"/>
              <a:t>12</a:t>
            </a:r>
            <a:r>
              <a:rPr lang="en-US" sz="24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4BCA1-75AE-FE49-8EBF-6F644A944524}"/>
              </a:ext>
            </a:extLst>
          </p:cNvPr>
          <p:cNvSpPr txBox="1"/>
          <p:nvPr/>
        </p:nvSpPr>
        <p:spPr>
          <a:xfrm>
            <a:off x="960965" y="3649746"/>
            <a:ext cx="4254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  Loss = P</a:t>
            </a:r>
            <a:r>
              <a:rPr lang="en-US" sz="2400" baseline="-25000" dirty="0"/>
              <a:t>i</a:t>
            </a:r>
            <a:r>
              <a:rPr lang="en-US" sz="2400" dirty="0"/>
              <a:t> * T</a:t>
            </a:r>
            <a:r>
              <a:rPr lang="en-US" sz="2400" baseline="-25000" dirty="0"/>
              <a:t>i</a:t>
            </a:r>
            <a:r>
              <a:rPr lang="en-US" sz="2400" dirty="0"/>
              <a:t> * L</a:t>
            </a:r>
            <a:r>
              <a:rPr lang="en-US" sz="2400" baseline="-25000" dirty="0"/>
              <a:t>i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CFB758-6B07-1E4F-8434-D959928C20C8}"/>
              </a:ext>
            </a:extLst>
          </p:cNvPr>
          <p:cNvSpPr txBox="1"/>
          <p:nvPr/>
        </p:nvSpPr>
        <p:spPr>
          <a:xfrm>
            <a:off x="960965" y="4981865"/>
            <a:ext cx="4254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3.   Constraint = c</a:t>
            </a:r>
            <a:r>
              <a:rPr lang="en-US" sz="2400" baseline="-25000" dirty="0"/>
              <a:t>11</a:t>
            </a:r>
            <a:r>
              <a:rPr lang="en-US" sz="2400" dirty="0"/>
              <a:t> Y</a:t>
            </a:r>
            <a:r>
              <a:rPr lang="en-US" sz="2400" baseline="-25000" dirty="0"/>
              <a:t>1</a:t>
            </a:r>
            <a:r>
              <a:rPr lang="en-US" sz="2400" dirty="0"/>
              <a:t> + c</a:t>
            </a:r>
            <a:r>
              <a:rPr lang="en-US" sz="2400" baseline="-25000" dirty="0"/>
              <a:t>12</a:t>
            </a:r>
            <a:r>
              <a:rPr lang="en-US" sz="2400" dirty="0"/>
              <a:t>Y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CD41FD-E661-0F49-94C6-D0BB12A87950}"/>
              </a:ext>
            </a:extLst>
          </p:cNvPr>
          <p:cNvSpPr txBox="1"/>
          <p:nvPr/>
        </p:nvSpPr>
        <p:spPr>
          <a:xfrm>
            <a:off x="960965" y="5926743"/>
            <a:ext cx="4254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4.   Make it Non-Linear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11EDE5-1A9D-4644-829A-0D266793089F}"/>
              </a:ext>
            </a:extLst>
          </p:cNvPr>
          <p:cNvSpPr/>
          <p:nvPr/>
        </p:nvSpPr>
        <p:spPr>
          <a:xfrm>
            <a:off x="5723467" y="1871133"/>
            <a:ext cx="6409266" cy="498686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3B8F4B-FFC4-8B49-BF7A-29E39A3787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03" t="15617" b="15949"/>
          <a:stretch/>
        </p:blipFill>
        <p:spPr>
          <a:xfrm>
            <a:off x="7344773" y="2473160"/>
            <a:ext cx="3166654" cy="327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4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.27292 -0.2337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6" y="-1169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.27227 -0.2335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07" y="-1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162 L 0.27018 0.0692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03" y="263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351 0.06018 " pathEditMode="relative" ptsTypes="AA"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6" grpId="1"/>
      <p:bldP spid="10" grpId="0" animBg="1"/>
      <p:bldP spid="10" grpId="1" animBg="1"/>
      <p:bldP spid="10" grpId="2" animBg="1"/>
      <p:bldP spid="11" grpId="0"/>
      <p:bldP spid="12" grpId="0"/>
      <p:bldP spid="13" grpId="0"/>
      <p:bldP spid="14" grpId="0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085A2-F464-D74F-80AF-3D19DB39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rakes et.  Al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7FA8C-719B-284E-8A40-50FA8F82B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086" y="2126965"/>
            <a:ext cx="6107842" cy="422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97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3E6BE-FE88-1F45-9608-A676C221A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creating population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3F23F-4B45-A64C-9BA3-CDF07A6E4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066" y="2246300"/>
            <a:ext cx="7616583" cy="4154500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980BF761-132B-5C4B-A681-BCA3F7377BFA}"/>
              </a:ext>
            </a:extLst>
          </p:cNvPr>
          <p:cNvSpPr/>
          <p:nvPr/>
        </p:nvSpPr>
        <p:spPr>
          <a:xfrm>
            <a:off x="2396066" y="2240750"/>
            <a:ext cx="2125133" cy="2082800"/>
          </a:xfrm>
          <a:prstGeom prst="frame">
            <a:avLst>
              <a:gd name="adj1" fmla="val 84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BF8D7-679C-C048-9FF4-B70FC0DAB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115" y="2676741"/>
            <a:ext cx="5995817" cy="28539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2D3A22-FBE8-BD4A-B13E-FADAB3C7DD4F}"/>
              </a:ext>
            </a:extLst>
          </p:cNvPr>
          <p:cNvSpPr/>
          <p:nvPr/>
        </p:nvSpPr>
        <p:spPr>
          <a:xfrm>
            <a:off x="4148667" y="5003800"/>
            <a:ext cx="2548466" cy="482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3B39F9-ED46-FC45-9F76-52BF8D9C0D3F}"/>
              </a:ext>
            </a:extLst>
          </p:cNvPr>
          <p:cNvSpPr/>
          <p:nvPr/>
        </p:nvSpPr>
        <p:spPr>
          <a:xfrm>
            <a:off x="3038115" y="3862403"/>
            <a:ext cx="1110552" cy="7434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47BCA5-F544-BB4D-9FE0-8A26B8AA3FC2}"/>
              </a:ext>
            </a:extLst>
          </p:cNvPr>
          <p:cNvSpPr/>
          <p:nvPr/>
        </p:nvSpPr>
        <p:spPr>
          <a:xfrm>
            <a:off x="6697133" y="3620234"/>
            <a:ext cx="2548466" cy="482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569DB3-7D3C-5F4A-91FB-0237D1F20E3D}"/>
              </a:ext>
            </a:extLst>
          </p:cNvPr>
          <p:cNvSpPr/>
          <p:nvPr/>
        </p:nvSpPr>
        <p:spPr>
          <a:xfrm>
            <a:off x="6578599" y="3058802"/>
            <a:ext cx="2548466" cy="482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742D94-F0F9-C948-85FE-4A07898FD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599" y="3681321"/>
            <a:ext cx="260693" cy="311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422EB9-27FE-6A49-BCA2-E047DAD1E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932904">
            <a:off x="6578598" y="4228331"/>
            <a:ext cx="260693" cy="311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318E9-71D8-584E-ABCA-929E98280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70572">
            <a:off x="6647219" y="3072601"/>
            <a:ext cx="260693" cy="311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E9473C-66A2-3146-A64F-17CEDF154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55738">
            <a:off x="6658240" y="4633877"/>
            <a:ext cx="260693" cy="311150"/>
          </a:xfrm>
          <a:prstGeom prst="rect">
            <a:avLst/>
          </a:prstGeom>
        </p:spPr>
      </p:pic>
      <p:sp>
        <p:nvSpPr>
          <p:cNvPr id="19" name="Frame 18">
            <a:extLst>
              <a:ext uri="{FF2B5EF4-FFF2-40B4-BE49-F238E27FC236}">
                <a16:creationId xmlns:a16="http://schemas.microsoft.com/office/drawing/2014/main" id="{F68F0BA2-834F-0B4C-99FC-32D237F830F7}"/>
              </a:ext>
            </a:extLst>
          </p:cNvPr>
          <p:cNvSpPr/>
          <p:nvPr/>
        </p:nvSpPr>
        <p:spPr>
          <a:xfrm>
            <a:off x="4411133" y="3598971"/>
            <a:ext cx="2187935" cy="482600"/>
          </a:xfrm>
          <a:prstGeom prst="fram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216F920-D8C2-2C41-B19C-C899967B687E}"/>
              </a:ext>
            </a:extLst>
          </p:cNvPr>
          <p:cNvSpPr/>
          <p:nvPr/>
        </p:nvSpPr>
        <p:spPr>
          <a:xfrm>
            <a:off x="4411133" y="3620234"/>
            <a:ext cx="2566970" cy="428002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E46031-7D46-1A4B-98C2-07484D7BE88A}"/>
              </a:ext>
            </a:extLst>
          </p:cNvPr>
          <p:cNvCxnSpPr>
            <a:cxnSpLocks/>
          </p:cNvCxnSpPr>
          <p:nvPr/>
        </p:nvCxnSpPr>
        <p:spPr>
          <a:xfrm flipH="1">
            <a:off x="7137400" y="3862403"/>
            <a:ext cx="1032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AC8560-B0FC-804A-8BAF-45F2AA0EE61C}"/>
              </a:ext>
            </a:extLst>
          </p:cNvPr>
          <p:cNvSpPr txBox="1"/>
          <p:nvPr/>
        </p:nvSpPr>
        <p:spPr>
          <a:xfrm>
            <a:off x="8204557" y="3676868"/>
            <a:ext cx="137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Contractor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8F41F1E-35DC-7C4C-9695-A1AD85AD6A6C}"/>
              </a:ext>
            </a:extLst>
          </p:cNvPr>
          <p:cNvCxnSpPr>
            <a:cxnSpLocks/>
          </p:cNvCxnSpPr>
          <p:nvPr/>
        </p:nvCxnSpPr>
        <p:spPr>
          <a:xfrm flipH="1">
            <a:off x="6620933" y="3235034"/>
            <a:ext cx="1032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5494D03-9472-3545-8790-80F03CD57801}"/>
              </a:ext>
            </a:extLst>
          </p:cNvPr>
          <p:cNvSpPr txBox="1"/>
          <p:nvPr/>
        </p:nvSpPr>
        <p:spPr>
          <a:xfrm>
            <a:off x="7688089" y="3049499"/>
            <a:ext cx="192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Countermeasure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72AAE9-0F9F-2943-B4C8-244B6E1BB64D}"/>
              </a:ext>
            </a:extLst>
          </p:cNvPr>
          <p:cNvSpPr/>
          <p:nvPr/>
        </p:nvSpPr>
        <p:spPr>
          <a:xfrm>
            <a:off x="2624667" y="2540000"/>
            <a:ext cx="7535333" cy="317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Content Placeholder 8">
            <a:extLst>
              <a:ext uri="{FF2B5EF4-FFF2-40B4-BE49-F238E27FC236}">
                <a16:creationId xmlns:a16="http://schemas.microsoft.com/office/drawing/2014/main" id="{5510604C-AF77-014E-B306-9FA781E5F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67" y="2403073"/>
            <a:ext cx="4145928" cy="332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6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8" grpId="0" animBg="1"/>
      <p:bldP spid="9" grpId="0" animBg="1"/>
      <p:bldP spid="10" grpId="0" animBg="1"/>
      <p:bldP spid="19" grpId="0" animBg="1"/>
      <p:bldP spid="20" grpId="0" animBg="1"/>
      <p:bldP spid="24" grpId="0"/>
      <p:bldP spid="26" grpId="0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12A66-86BD-F942-9963-696A382BA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Exploits in USA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8F4D3-C961-F84B-8B8A-8519C4BA4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061" y="2931104"/>
            <a:ext cx="4625803" cy="24077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15608C-DB35-B94A-A6A9-67D34F70D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279" y="2564175"/>
            <a:ext cx="4807366" cy="317766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9D5DC3-7327-404D-8003-49E098B8BA4D}"/>
              </a:ext>
            </a:extLst>
          </p:cNvPr>
          <p:cNvSpPr/>
          <p:nvPr/>
        </p:nvSpPr>
        <p:spPr>
          <a:xfrm>
            <a:off x="6593061" y="6087045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5"/>
              </a:rPr>
              <a:t>https://thehackernews.com/2017/09/equifax-credit-report-hack.html</a:t>
            </a:r>
            <a:endParaRPr 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210B88-8D90-D04E-915B-3D0D329444CD}"/>
              </a:ext>
            </a:extLst>
          </p:cNvPr>
          <p:cNvSpPr txBox="1"/>
          <p:nvPr/>
        </p:nvSpPr>
        <p:spPr>
          <a:xfrm>
            <a:off x="973136" y="3562558"/>
            <a:ext cx="52083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Russian Hackers Selling Access to US Government’s Internal Network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Opening Price is $60,000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ACEEF9-11B8-E84F-80E5-414F821FC042}"/>
              </a:ext>
            </a:extLst>
          </p:cNvPr>
          <p:cNvSpPr/>
          <p:nvPr/>
        </p:nvSpPr>
        <p:spPr>
          <a:xfrm>
            <a:off x="1189416" y="5223457"/>
            <a:ext cx="26148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hlinkClick r:id="rId6"/>
              </a:rPr>
              <a:t>https://krebsonsecurity.com/tag/miracle-systems-llc/</a:t>
            </a:r>
            <a:endParaRPr lang="en-US" sz="9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87357-DADA-A646-8BAD-A884EB6D7292}"/>
              </a:ext>
            </a:extLst>
          </p:cNvPr>
          <p:cNvSpPr txBox="1"/>
          <p:nvPr/>
        </p:nvSpPr>
        <p:spPr>
          <a:xfrm>
            <a:off x="756234" y="2392925"/>
            <a:ext cx="52083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Iranian Based Hackers (Iridium) hacked into Citrix Network 10 years ago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Recently, stole 6 terabytes of government data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Names, Social Security Numbers, and Financial Information Stolen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9907E7-F695-0B4D-BEDF-039C9F0F9F40}"/>
              </a:ext>
            </a:extLst>
          </p:cNvPr>
          <p:cNvSpPr/>
          <p:nvPr/>
        </p:nvSpPr>
        <p:spPr>
          <a:xfrm>
            <a:off x="756234" y="5947745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7"/>
              </a:rPr>
              <a:t>https://www.sdxcentral.com/articles/news/citrix-internal-network-hacked-by-international-criminals/2019/03/</a:t>
            </a:r>
            <a:endParaRPr lang="en-US" sz="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39622E-074E-9F45-BE00-F465628886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7759" y="2770075"/>
            <a:ext cx="5222332" cy="31776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83C4B3-1E79-F34C-B5FD-847CFCD65B99}"/>
              </a:ext>
            </a:extLst>
          </p:cNvPr>
          <p:cNvSpPr txBox="1"/>
          <p:nvPr/>
        </p:nvSpPr>
        <p:spPr>
          <a:xfrm>
            <a:off x="756234" y="3030549"/>
            <a:ext cx="52083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Hackers Stole Personal Information of 147.7 million Americans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Customer Names, Social Security Info,  Addresses of Half the US Population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B03596-BEA1-5E40-B1FE-358F49C9911C}"/>
              </a:ext>
            </a:extLst>
          </p:cNvPr>
          <p:cNvSpPr/>
          <p:nvPr/>
        </p:nvSpPr>
        <p:spPr>
          <a:xfrm>
            <a:off x="706094" y="541845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9"/>
              </a:rPr>
              <a:t>https://www.cnet.com/news/equifaxs-hack-one-year-later-a-look-back-at-how-it-happened-and-whats-changed/</a:t>
            </a:r>
            <a:endParaRPr lang="en-US" sz="9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066C99-9E01-554F-9F17-8A147E5948FC}"/>
              </a:ext>
            </a:extLst>
          </p:cNvPr>
          <p:cNvCxnSpPr>
            <a:cxnSpLocks/>
          </p:cNvCxnSpPr>
          <p:nvPr/>
        </p:nvCxnSpPr>
        <p:spPr>
          <a:xfrm>
            <a:off x="5857103" y="3109296"/>
            <a:ext cx="0" cy="639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BCF4A3-38FC-274D-9A91-6DC5970E906D}"/>
              </a:ext>
            </a:extLst>
          </p:cNvPr>
          <p:cNvCxnSpPr>
            <a:cxnSpLocks/>
          </p:cNvCxnSpPr>
          <p:nvPr/>
        </p:nvCxnSpPr>
        <p:spPr>
          <a:xfrm flipV="1">
            <a:off x="3192811" y="4807949"/>
            <a:ext cx="1449472" cy="5412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3CA4EF-BA84-094D-9E61-3BACF514EC5D}"/>
              </a:ext>
            </a:extLst>
          </p:cNvPr>
          <p:cNvCxnSpPr>
            <a:cxnSpLocks/>
          </p:cNvCxnSpPr>
          <p:nvPr/>
        </p:nvCxnSpPr>
        <p:spPr>
          <a:xfrm flipH="1" flipV="1">
            <a:off x="7135357" y="4807949"/>
            <a:ext cx="1712901" cy="4786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84F20C9-5A37-BB47-A82F-E03058E565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5944" y="3867980"/>
            <a:ext cx="2262317" cy="150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2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0.00092 L -0.24831 -0.23241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17" y="-1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45 -0.0095 L 0.11484 0.17291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912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6 0.00741 L -0.61002 0.15625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59" y="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9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"/>
                            </p:stCondLst>
                            <p:childTnLst>
                              <p:par>
                                <p:cTn id="79" presetID="9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7" grpId="0"/>
      <p:bldP spid="7" grpId="1"/>
      <p:bldP spid="8" grpId="0"/>
      <p:bldP spid="12" grpId="0"/>
      <p:bldP spid="12" grpId="1"/>
      <p:bldP spid="9" grpId="0"/>
      <p:bldP spid="9" grpId="1"/>
      <p:bldP spid="15" grpId="0"/>
      <p:bldP spid="15" grpId="1"/>
      <p:bldP spid="16" grpId="0"/>
      <p:bldP spid="1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412A9-FFB2-4F41-9D8A-93DFB3B2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evolving population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006A7-675D-BF4A-B1BA-48FBF6E64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467" y="2292571"/>
            <a:ext cx="7361009" cy="4015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093A0D-58F9-A049-A417-5C8A86790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146" y="2874308"/>
            <a:ext cx="1330968" cy="1069465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D0CF45F8-A561-FD46-91A4-3FB7096C3644}"/>
              </a:ext>
            </a:extLst>
          </p:cNvPr>
          <p:cNvSpPr/>
          <p:nvPr/>
        </p:nvSpPr>
        <p:spPr>
          <a:xfrm>
            <a:off x="4871809" y="1937173"/>
            <a:ext cx="4941058" cy="4294294"/>
          </a:xfrm>
          <a:prstGeom prst="frame">
            <a:avLst>
              <a:gd name="adj1" fmla="val 8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4117BD-DFE3-6649-80A0-0F6E0D376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115" y="2676741"/>
            <a:ext cx="5995817" cy="285392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7439F51-2D9C-8D4D-83BC-7FD2D8F82F99}"/>
              </a:ext>
            </a:extLst>
          </p:cNvPr>
          <p:cNvSpPr/>
          <p:nvPr/>
        </p:nvSpPr>
        <p:spPr>
          <a:xfrm>
            <a:off x="4148667" y="5003800"/>
            <a:ext cx="2548466" cy="482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DD482A-9C7B-9F42-AEF3-5706714E7BA5}"/>
              </a:ext>
            </a:extLst>
          </p:cNvPr>
          <p:cNvSpPr/>
          <p:nvPr/>
        </p:nvSpPr>
        <p:spPr>
          <a:xfrm>
            <a:off x="3038115" y="3862403"/>
            <a:ext cx="1110552" cy="7434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28A1E5-BC8A-E64B-9DA6-A711628FAEBD}"/>
              </a:ext>
            </a:extLst>
          </p:cNvPr>
          <p:cNvSpPr/>
          <p:nvPr/>
        </p:nvSpPr>
        <p:spPr>
          <a:xfrm>
            <a:off x="6697133" y="3620234"/>
            <a:ext cx="2548466" cy="482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361E29-8A4E-674A-A8FC-634A591F4D79}"/>
              </a:ext>
            </a:extLst>
          </p:cNvPr>
          <p:cNvSpPr/>
          <p:nvPr/>
        </p:nvSpPr>
        <p:spPr>
          <a:xfrm>
            <a:off x="6578599" y="3058802"/>
            <a:ext cx="2548466" cy="482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4F3D1D7-2E8A-A345-ADB8-3BA1FC841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599" y="3681321"/>
            <a:ext cx="260693" cy="3111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362771-FE51-DC40-B89B-7F2ECBF1B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932904">
            <a:off x="6578598" y="4228331"/>
            <a:ext cx="260693" cy="3111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978946-09FB-7741-A871-564FC48C0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470572">
            <a:off x="6647219" y="3072601"/>
            <a:ext cx="260693" cy="3111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38DC23-09C5-8F47-B769-5F421DA22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055738">
            <a:off x="6658240" y="4633877"/>
            <a:ext cx="260693" cy="311150"/>
          </a:xfrm>
          <a:prstGeom prst="rect">
            <a:avLst/>
          </a:prstGeom>
        </p:spPr>
      </p:pic>
      <p:sp>
        <p:nvSpPr>
          <p:cNvPr id="32" name="Frame 31">
            <a:extLst>
              <a:ext uri="{FF2B5EF4-FFF2-40B4-BE49-F238E27FC236}">
                <a16:creationId xmlns:a16="http://schemas.microsoft.com/office/drawing/2014/main" id="{A9206FEA-91A6-8C47-BB49-8756C83944C9}"/>
              </a:ext>
            </a:extLst>
          </p:cNvPr>
          <p:cNvSpPr/>
          <p:nvPr/>
        </p:nvSpPr>
        <p:spPr>
          <a:xfrm>
            <a:off x="4411133" y="3598971"/>
            <a:ext cx="2187935" cy="482600"/>
          </a:xfrm>
          <a:prstGeom prst="fram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8D7A912-AE45-BE4C-8A31-427A70AE00BC}"/>
              </a:ext>
            </a:extLst>
          </p:cNvPr>
          <p:cNvSpPr/>
          <p:nvPr/>
        </p:nvSpPr>
        <p:spPr>
          <a:xfrm>
            <a:off x="4411133" y="3620234"/>
            <a:ext cx="2566970" cy="428002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803255-A6E9-8B4F-B456-BA0097F2869F}"/>
              </a:ext>
            </a:extLst>
          </p:cNvPr>
          <p:cNvCxnSpPr>
            <a:cxnSpLocks/>
          </p:cNvCxnSpPr>
          <p:nvPr/>
        </p:nvCxnSpPr>
        <p:spPr>
          <a:xfrm flipH="1">
            <a:off x="7137400" y="3862403"/>
            <a:ext cx="1032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E1D07C6-452B-D24B-9469-BD8E5521A4AE}"/>
              </a:ext>
            </a:extLst>
          </p:cNvPr>
          <p:cNvSpPr txBox="1"/>
          <p:nvPr/>
        </p:nvSpPr>
        <p:spPr>
          <a:xfrm>
            <a:off x="8204556" y="3676868"/>
            <a:ext cx="2174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Contractor with Best Defense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867895B-90A4-304F-ABFF-B4CA30711993}"/>
              </a:ext>
            </a:extLst>
          </p:cNvPr>
          <p:cNvCxnSpPr>
            <a:cxnSpLocks/>
          </p:cNvCxnSpPr>
          <p:nvPr/>
        </p:nvCxnSpPr>
        <p:spPr>
          <a:xfrm flipH="1">
            <a:off x="6620933" y="3235034"/>
            <a:ext cx="1032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BC460B7-9E9F-3141-BDE7-F6ED8583BEDF}"/>
              </a:ext>
            </a:extLst>
          </p:cNvPr>
          <p:cNvSpPr txBox="1"/>
          <p:nvPr/>
        </p:nvSpPr>
        <p:spPr>
          <a:xfrm>
            <a:off x="7688089" y="3049499"/>
            <a:ext cx="192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Countermeasures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873849D-3C04-A245-B719-0EB1594E6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1828" y="3646521"/>
            <a:ext cx="803430" cy="803430"/>
          </a:xfrm>
          <a:prstGeom prst="rect">
            <a:avLst/>
          </a:prstGeom>
        </p:spPr>
      </p:pic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0F82C22-64B5-CF40-84D2-67C8793C9FA6}"/>
              </a:ext>
            </a:extLst>
          </p:cNvPr>
          <p:cNvSpPr/>
          <p:nvPr/>
        </p:nvSpPr>
        <p:spPr>
          <a:xfrm>
            <a:off x="6217622" y="3627986"/>
            <a:ext cx="372138" cy="428002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022D55C-736E-A54B-A0BE-AB7C570F10E7}"/>
              </a:ext>
            </a:extLst>
          </p:cNvPr>
          <p:cNvCxnSpPr>
            <a:cxnSpLocks/>
          </p:cNvCxnSpPr>
          <p:nvPr/>
        </p:nvCxnSpPr>
        <p:spPr>
          <a:xfrm flipH="1">
            <a:off x="6697133" y="3389989"/>
            <a:ext cx="990956" cy="256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BDAA3A1-8723-3444-87B0-E2F95C6CE6F1}"/>
              </a:ext>
            </a:extLst>
          </p:cNvPr>
          <p:cNvCxnSpPr>
            <a:cxnSpLocks/>
          </p:cNvCxnSpPr>
          <p:nvPr/>
        </p:nvCxnSpPr>
        <p:spPr>
          <a:xfrm flipH="1">
            <a:off x="6697133" y="3387434"/>
            <a:ext cx="1109134" cy="846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AABCA89-5602-6F4E-A230-BF0948F1D817}"/>
              </a:ext>
            </a:extLst>
          </p:cNvPr>
          <p:cNvSpPr/>
          <p:nvPr/>
        </p:nvSpPr>
        <p:spPr>
          <a:xfrm>
            <a:off x="6230465" y="4147102"/>
            <a:ext cx="372138" cy="428002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7A5F12CF-3ABB-D84E-93EB-DC88E4E40E98}"/>
              </a:ext>
            </a:extLst>
          </p:cNvPr>
          <p:cNvSpPr/>
          <p:nvPr/>
        </p:nvSpPr>
        <p:spPr>
          <a:xfrm>
            <a:off x="6243418" y="4590142"/>
            <a:ext cx="372138" cy="428002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6DC70FA-179F-874E-B95F-466665BF6D65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6674661" y="3413769"/>
            <a:ext cx="1270220" cy="1439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98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4" grpId="0" animBg="1"/>
      <p:bldP spid="25" grpId="0" animBg="1"/>
      <p:bldP spid="26" grpId="0" animBg="1"/>
      <p:bldP spid="27" grpId="0" animBg="1"/>
      <p:bldP spid="32" grpId="0" animBg="1"/>
      <p:bldP spid="33" grpId="0" animBg="1"/>
      <p:bldP spid="35" grpId="0"/>
      <p:bldP spid="37" grpId="0"/>
      <p:bldP spid="39" grpId="0" animBg="1"/>
      <p:bldP spid="45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FDE2B-572D-3C4A-8FFC-78652E4E3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disaster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8F51C-1987-B04E-8B80-65308C6D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509" y="1920195"/>
            <a:ext cx="7080981" cy="42136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0059F7-BEE1-2C4C-9866-0D06B8731B10}"/>
              </a:ext>
            </a:extLst>
          </p:cNvPr>
          <p:cNvSpPr txBox="1"/>
          <p:nvPr/>
        </p:nvSpPr>
        <p:spPr>
          <a:xfrm>
            <a:off x="4112213" y="6036773"/>
            <a:ext cx="69733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https://conversionxl.com/blog/local-maximum/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01850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6536-3459-DA4A-8F41-AC3F68EE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tuning hyperparameters (amplitude)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51865-B602-3C42-A365-E7AD9DF16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271" y="2032002"/>
            <a:ext cx="5665457" cy="459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86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834A-96E6-814E-B245-28B151A39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tuning hyperparameters (disaster </a:t>
            </a:r>
            <a:r>
              <a:rPr lang="en-US" dirty="0" err="1"/>
              <a:t>alg</a:t>
            </a:r>
            <a:r>
              <a:rPr lang="en-US" dirty="0"/>
              <a:t>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95D69E1-5B03-0545-BF3C-DB671961E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5926" y="2125807"/>
            <a:ext cx="3700148" cy="4462352"/>
          </a:xfrm>
        </p:spPr>
      </p:pic>
    </p:spTree>
    <p:extLst>
      <p:ext uri="{BB962C8B-B14F-4D97-AF65-F5344CB8AC3E}">
        <p14:creationId xmlns:p14="http://schemas.microsoft.com/office/powerpoint/2010/main" val="1050724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DDC3A-1A27-8442-8003-91DECB1BA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endpoint protection report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2EB7AC-4EE1-C047-AF0F-7A3584AC0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688" y="2558097"/>
            <a:ext cx="8838623" cy="3430341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EDDE3F19-2239-1D41-AB4A-9C9F075ABA85}"/>
              </a:ext>
            </a:extLst>
          </p:cNvPr>
          <p:cNvSpPr/>
          <p:nvPr/>
        </p:nvSpPr>
        <p:spPr>
          <a:xfrm>
            <a:off x="3238575" y="3369275"/>
            <a:ext cx="642551" cy="2158313"/>
          </a:xfrm>
          <a:prstGeom prst="frame">
            <a:avLst>
              <a:gd name="adj1" fmla="val 1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CAC604B-E5C5-3549-A39F-205963CD4D18}"/>
              </a:ext>
            </a:extLst>
          </p:cNvPr>
          <p:cNvSpPr/>
          <p:nvPr/>
        </p:nvSpPr>
        <p:spPr>
          <a:xfrm>
            <a:off x="3220995" y="3369276"/>
            <a:ext cx="4992129" cy="304800"/>
          </a:xfrm>
          <a:prstGeom prst="frame">
            <a:avLst>
              <a:gd name="adj1" fmla="val 1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FDE409EA-9054-6A49-91B6-5A2BA0FB02BA}"/>
              </a:ext>
            </a:extLst>
          </p:cNvPr>
          <p:cNvSpPr/>
          <p:nvPr/>
        </p:nvSpPr>
        <p:spPr>
          <a:xfrm>
            <a:off x="3220995" y="3369277"/>
            <a:ext cx="642551" cy="304800"/>
          </a:xfrm>
          <a:prstGeom prst="frame">
            <a:avLst>
              <a:gd name="adj1" fmla="val 143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D3CAE077-C64C-0F40-A582-47A1A186E542}"/>
              </a:ext>
            </a:extLst>
          </p:cNvPr>
          <p:cNvSpPr/>
          <p:nvPr/>
        </p:nvSpPr>
        <p:spPr>
          <a:xfrm>
            <a:off x="8213124" y="3097428"/>
            <a:ext cx="2265406" cy="2397211"/>
          </a:xfrm>
          <a:prstGeom prst="frame">
            <a:avLst>
              <a:gd name="adj1" fmla="val 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3B1AA2-790C-CB41-A585-57D7501ACA89}"/>
              </a:ext>
            </a:extLst>
          </p:cNvPr>
          <p:cNvSpPr/>
          <p:nvPr/>
        </p:nvSpPr>
        <p:spPr>
          <a:xfrm>
            <a:off x="8929226" y="3130378"/>
            <a:ext cx="794663" cy="233130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80EB5F-D19A-054D-9D31-E3BAC6542567}"/>
              </a:ext>
            </a:extLst>
          </p:cNvPr>
          <p:cNvSpPr txBox="1"/>
          <p:nvPr/>
        </p:nvSpPr>
        <p:spPr>
          <a:xfrm>
            <a:off x="1729579" y="6449288"/>
            <a:ext cx="3781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All images from Rakes et. al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2C4DEED9-FAD8-4C4D-8F3A-2ACE61595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26" y="1911219"/>
            <a:ext cx="1206668" cy="1458057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89F7689-6D8F-A940-90F0-AEA9739DF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915" y="2677617"/>
            <a:ext cx="4573789" cy="3652543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1403D24C-9A9A-CE47-A705-402E4BA088F5}"/>
              </a:ext>
            </a:extLst>
          </p:cNvPr>
          <p:cNvSpPr/>
          <p:nvPr/>
        </p:nvSpPr>
        <p:spPr>
          <a:xfrm>
            <a:off x="7594190" y="3436853"/>
            <a:ext cx="412623" cy="7084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14277F7-6F72-AC43-BB57-05A938447E10}"/>
              </a:ext>
            </a:extLst>
          </p:cNvPr>
          <p:cNvSpPr/>
          <p:nvPr/>
        </p:nvSpPr>
        <p:spPr>
          <a:xfrm>
            <a:off x="4683965" y="3017417"/>
            <a:ext cx="412623" cy="246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7B8FC29-BF5E-1D4A-80C1-E3CA684BB50C}"/>
              </a:ext>
            </a:extLst>
          </p:cNvPr>
          <p:cNvSpPr/>
          <p:nvPr/>
        </p:nvSpPr>
        <p:spPr>
          <a:xfrm>
            <a:off x="4826568" y="3123575"/>
            <a:ext cx="2144416" cy="1623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26529D6-FA9A-3D4A-A040-AD058B06B7AB}"/>
              </a:ext>
            </a:extLst>
          </p:cNvPr>
          <p:cNvSpPr/>
          <p:nvPr/>
        </p:nvSpPr>
        <p:spPr>
          <a:xfrm>
            <a:off x="6497021" y="3918119"/>
            <a:ext cx="803188" cy="1623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08205DA-E909-F042-AE3B-075BFE0C9E70}"/>
              </a:ext>
            </a:extLst>
          </p:cNvPr>
          <p:cNvCxnSpPr>
            <a:cxnSpLocks/>
          </p:cNvCxnSpPr>
          <p:nvPr/>
        </p:nvCxnSpPr>
        <p:spPr>
          <a:xfrm>
            <a:off x="4017432" y="3519467"/>
            <a:ext cx="3538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94CFD4D-9FC0-D847-A9D5-813F12E7BB51}"/>
              </a:ext>
            </a:extLst>
          </p:cNvPr>
          <p:cNvCxnSpPr>
            <a:cxnSpLocks/>
          </p:cNvCxnSpPr>
          <p:nvPr/>
        </p:nvCxnSpPr>
        <p:spPr>
          <a:xfrm>
            <a:off x="3955649" y="3185835"/>
            <a:ext cx="3538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0841C789-DFE5-9841-B492-53D829ABE6A5}"/>
              </a:ext>
            </a:extLst>
          </p:cNvPr>
          <p:cNvCxnSpPr>
            <a:cxnSpLocks/>
          </p:cNvCxnSpPr>
          <p:nvPr/>
        </p:nvCxnSpPr>
        <p:spPr>
          <a:xfrm>
            <a:off x="3955649" y="3844862"/>
            <a:ext cx="3538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10CB84F-9EFD-6640-99D4-39354EE531E7}"/>
              </a:ext>
            </a:extLst>
          </p:cNvPr>
          <p:cNvCxnSpPr>
            <a:cxnSpLocks/>
          </p:cNvCxnSpPr>
          <p:nvPr/>
        </p:nvCxnSpPr>
        <p:spPr>
          <a:xfrm>
            <a:off x="3955649" y="4170255"/>
            <a:ext cx="3538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FFC2292-0352-834A-9AC6-BA5D444A37A0}"/>
              </a:ext>
            </a:extLst>
          </p:cNvPr>
          <p:cNvCxnSpPr>
            <a:cxnSpLocks/>
          </p:cNvCxnSpPr>
          <p:nvPr/>
        </p:nvCxnSpPr>
        <p:spPr>
          <a:xfrm>
            <a:off x="3955649" y="4503889"/>
            <a:ext cx="3538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42C023A-08BF-7744-B856-0AF3F5F3110E}"/>
              </a:ext>
            </a:extLst>
          </p:cNvPr>
          <p:cNvCxnSpPr>
            <a:cxnSpLocks/>
          </p:cNvCxnSpPr>
          <p:nvPr/>
        </p:nvCxnSpPr>
        <p:spPr>
          <a:xfrm>
            <a:off x="3955649" y="4833403"/>
            <a:ext cx="3538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8F1FB89-AB1A-A74E-92B9-DD0EEA901C17}"/>
              </a:ext>
            </a:extLst>
          </p:cNvPr>
          <p:cNvCxnSpPr>
            <a:cxnSpLocks/>
          </p:cNvCxnSpPr>
          <p:nvPr/>
        </p:nvCxnSpPr>
        <p:spPr>
          <a:xfrm>
            <a:off x="3955649" y="5162916"/>
            <a:ext cx="3538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0850C06-2184-7E41-88DD-BD418F22B25A}"/>
              </a:ext>
            </a:extLst>
          </p:cNvPr>
          <p:cNvCxnSpPr>
            <a:cxnSpLocks/>
          </p:cNvCxnSpPr>
          <p:nvPr/>
        </p:nvCxnSpPr>
        <p:spPr>
          <a:xfrm>
            <a:off x="3972125" y="5492430"/>
            <a:ext cx="3538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9" name="Donut 118">
            <a:extLst>
              <a:ext uri="{FF2B5EF4-FFF2-40B4-BE49-F238E27FC236}">
                <a16:creationId xmlns:a16="http://schemas.microsoft.com/office/drawing/2014/main" id="{C835C64D-D0B7-364A-BA06-87A11DDA0348}"/>
              </a:ext>
            </a:extLst>
          </p:cNvPr>
          <p:cNvSpPr/>
          <p:nvPr/>
        </p:nvSpPr>
        <p:spPr>
          <a:xfrm>
            <a:off x="4396371" y="4676633"/>
            <a:ext cx="1231558" cy="1624689"/>
          </a:xfrm>
          <a:prstGeom prst="donut">
            <a:avLst>
              <a:gd name="adj" fmla="val 20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8F942C-10AF-D048-AFEA-8FC558E78BEF}"/>
              </a:ext>
            </a:extLst>
          </p:cNvPr>
          <p:cNvSpPr/>
          <p:nvPr/>
        </p:nvSpPr>
        <p:spPr>
          <a:xfrm>
            <a:off x="393749" y="1906569"/>
            <a:ext cx="11198382" cy="475351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animal&#10;&#10;Description automatically generated">
            <a:extLst>
              <a:ext uri="{FF2B5EF4-FFF2-40B4-BE49-F238E27FC236}">
                <a16:creationId xmlns:a16="http://schemas.microsoft.com/office/drawing/2014/main" id="{C030576E-1580-E24F-8638-24DF34CC7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868" y="2438932"/>
            <a:ext cx="4510261" cy="346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0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11111E-6 L 0.05273 -1.11111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0.05339 4.07407E-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3" grpId="0" animBg="1"/>
      <p:bldP spid="13" grpId="2" animBg="1"/>
      <p:bldP spid="14" grpId="0" animBg="1"/>
      <p:bldP spid="14" grpId="1" animBg="1"/>
      <p:bldP spid="14" grpId="3" animBg="1"/>
      <p:bldP spid="16" grpId="0" animBg="1"/>
      <p:bldP spid="16" grpId="1" animBg="1"/>
      <p:bldP spid="17" grpId="0" animBg="1"/>
      <p:bldP spid="17" grpId="2" animBg="1"/>
      <p:bldP spid="107" grpId="0" animBg="1"/>
      <p:bldP spid="108" grpId="0" animBg="1"/>
      <p:bldP spid="109" grpId="0" animBg="1"/>
      <p:bldP spid="110" grpId="0" animBg="1"/>
      <p:bldP spid="119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CCFB-F20E-BE4E-A0B5-47416961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86D13-17C5-0E4D-8673-82192550E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372" y="2459290"/>
            <a:ext cx="9391135" cy="3644776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7C1E6AC4-D744-D94D-A9BD-0DEF50B604B6}"/>
              </a:ext>
            </a:extLst>
          </p:cNvPr>
          <p:cNvSpPr/>
          <p:nvPr/>
        </p:nvSpPr>
        <p:spPr>
          <a:xfrm>
            <a:off x="3443416" y="3319849"/>
            <a:ext cx="659027" cy="2273643"/>
          </a:xfrm>
          <a:prstGeom prst="frame">
            <a:avLst>
              <a:gd name="adj1" fmla="val 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8F7E5B73-8740-4E49-8968-D9A1B51DB338}"/>
              </a:ext>
            </a:extLst>
          </p:cNvPr>
          <p:cNvSpPr/>
          <p:nvPr/>
        </p:nvSpPr>
        <p:spPr>
          <a:xfrm>
            <a:off x="10309654" y="3048001"/>
            <a:ext cx="860853" cy="2545491"/>
          </a:xfrm>
          <a:prstGeom prst="frame">
            <a:avLst>
              <a:gd name="adj1" fmla="val 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DE99FB64-43BC-C74A-888A-2CFBCAEF25A1}"/>
              </a:ext>
            </a:extLst>
          </p:cNvPr>
          <p:cNvSpPr/>
          <p:nvPr/>
        </p:nvSpPr>
        <p:spPr>
          <a:xfrm>
            <a:off x="8732108" y="3048001"/>
            <a:ext cx="807308" cy="2545491"/>
          </a:xfrm>
          <a:prstGeom prst="frame">
            <a:avLst>
              <a:gd name="adj1" fmla="val 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CEEB61C-542F-B64C-9D1B-28E936E7E9E8}"/>
              </a:ext>
            </a:extLst>
          </p:cNvPr>
          <p:cNvSpPr txBox="1">
            <a:spLocks/>
          </p:cNvSpPr>
          <p:nvPr/>
        </p:nvSpPr>
        <p:spPr>
          <a:xfrm>
            <a:off x="581192" y="707981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Knapsack Problem</a:t>
            </a:r>
          </a:p>
        </p:txBody>
      </p:sp>
      <p:sp>
        <p:nvSpPr>
          <p:cNvPr id="3" name="Donut 2">
            <a:extLst>
              <a:ext uri="{FF2B5EF4-FFF2-40B4-BE49-F238E27FC236}">
                <a16:creationId xmlns:a16="http://schemas.microsoft.com/office/drawing/2014/main" id="{72348A70-8531-814B-BA33-E1AB16551CF9}"/>
              </a:ext>
            </a:extLst>
          </p:cNvPr>
          <p:cNvSpPr/>
          <p:nvPr/>
        </p:nvSpPr>
        <p:spPr>
          <a:xfrm>
            <a:off x="2425566" y="5399773"/>
            <a:ext cx="6710196" cy="831283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8E9AFD-FE9C-1C41-8F69-B8141679C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318" y="2733676"/>
            <a:ext cx="1571364" cy="16656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58CA00-4EA8-5249-8C22-33D75FCDF5CB}"/>
              </a:ext>
            </a:extLst>
          </p:cNvPr>
          <p:cNvSpPr txBox="1"/>
          <p:nvPr/>
        </p:nvSpPr>
        <p:spPr>
          <a:xfrm>
            <a:off x="5555325" y="4399322"/>
            <a:ext cx="152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80k budget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649084-4E0C-6E4C-9DC6-0D2ACA285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829" y="2001848"/>
            <a:ext cx="1191011" cy="11910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13B18E-67A8-FC40-8236-77EF987ABCBF}"/>
              </a:ext>
            </a:extLst>
          </p:cNvPr>
          <p:cNvSpPr txBox="1"/>
          <p:nvPr/>
        </p:nvSpPr>
        <p:spPr>
          <a:xfrm>
            <a:off x="2826085" y="3019425"/>
            <a:ext cx="2160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Saves $76k, Costs $40k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9308A4E-DBF3-CE43-AAEE-6A3A364FD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8426" y="4831977"/>
            <a:ext cx="1218629" cy="9834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21A694-8876-CE48-BAD4-0FF828987397}"/>
              </a:ext>
            </a:extLst>
          </p:cNvPr>
          <p:cNvSpPr txBox="1"/>
          <p:nvPr/>
        </p:nvSpPr>
        <p:spPr>
          <a:xfrm>
            <a:off x="3649027" y="5799529"/>
            <a:ext cx="2160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Saves $55k, Costs $20k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8DDD6E-1780-A049-B4E5-1E5C2EEFEC6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202840" y="2597354"/>
            <a:ext cx="944215" cy="2601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5E1F52-CEB7-3C46-987B-389A9A7B8D14}"/>
              </a:ext>
            </a:extLst>
          </p:cNvPr>
          <p:cNvCxnSpPr>
            <a:cxnSpLocks/>
          </p:cNvCxnSpPr>
          <p:nvPr/>
        </p:nvCxnSpPr>
        <p:spPr>
          <a:xfrm flipV="1">
            <a:off x="5018922" y="4369629"/>
            <a:ext cx="403940" cy="6114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2E2C12FD-8264-AF46-BB16-10D19A49C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9243" y="3157924"/>
            <a:ext cx="1365499" cy="11299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178E37-2A80-9F46-8483-A443FA54FF73}"/>
              </a:ext>
            </a:extLst>
          </p:cNvPr>
          <p:cNvSpPr txBox="1"/>
          <p:nvPr/>
        </p:nvSpPr>
        <p:spPr>
          <a:xfrm>
            <a:off x="7849432" y="4331458"/>
            <a:ext cx="2160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Saves $103k, Costs $60k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BC23F3D-72F9-CE42-A8AB-05B6C9EFA2EB}"/>
              </a:ext>
            </a:extLst>
          </p:cNvPr>
          <p:cNvCxnSpPr>
            <a:cxnSpLocks/>
          </p:cNvCxnSpPr>
          <p:nvPr/>
        </p:nvCxnSpPr>
        <p:spPr>
          <a:xfrm flipH="1" flipV="1">
            <a:off x="7075776" y="3819239"/>
            <a:ext cx="886094" cy="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32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 animBg="1"/>
      <p:bldP spid="11" grpId="0"/>
      <p:bldP spid="3" grpId="0" animBg="1"/>
      <p:bldP spid="3" grpId="1" animBg="1"/>
      <p:bldP spid="13" grpId="0"/>
      <p:bldP spid="15" grpId="0"/>
      <p:bldP spid="22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1F8C4-116E-7046-A684-97930BC05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+ Natural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C576C-D44C-584B-8A72-2C95E8D3A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7" y="2548466"/>
            <a:ext cx="5105400" cy="340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B07CB4-FA6B-8544-A0B5-0028B6BB1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825" y="2650065"/>
            <a:ext cx="5496983" cy="314113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4958D3F0-D61F-0748-A738-523169B70355}"/>
              </a:ext>
            </a:extLst>
          </p:cNvPr>
          <p:cNvSpPr/>
          <p:nvPr/>
        </p:nvSpPr>
        <p:spPr>
          <a:xfrm rot="19749738">
            <a:off x="5345920" y="2923914"/>
            <a:ext cx="1500160" cy="128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4363474-02C3-B741-BFFF-FDA8983CC163}"/>
              </a:ext>
            </a:extLst>
          </p:cNvPr>
          <p:cNvSpPr/>
          <p:nvPr/>
        </p:nvSpPr>
        <p:spPr>
          <a:xfrm>
            <a:off x="5419151" y="4156624"/>
            <a:ext cx="3453000" cy="156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81B50A-D7AD-C743-B8A2-F3F8B098738E}"/>
              </a:ext>
            </a:extLst>
          </p:cNvPr>
          <p:cNvSpPr/>
          <p:nvPr/>
        </p:nvSpPr>
        <p:spPr>
          <a:xfrm rot="1106968">
            <a:off x="5400856" y="5379593"/>
            <a:ext cx="1500160" cy="128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DD5FF8-CF18-BC48-BB42-09CD75438F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91631" y="1961779"/>
            <a:ext cx="1376570" cy="13765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FC78F2-F6F3-504B-9D2F-49BD8EC8C3A1}"/>
              </a:ext>
            </a:extLst>
          </p:cNvPr>
          <p:cNvSpPr txBox="1"/>
          <p:nvPr/>
        </p:nvSpPr>
        <p:spPr>
          <a:xfrm>
            <a:off x="719667" y="5952066"/>
            <a:ext cx="45871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www.nytimes.com</a:t>
            </a:r>
            <a:r>
              <a:rPr lang="en-US" sz="800" dirty="0"/>
              <a:t>/2019/10/21/science/quantum-computer-physics-</a:t>
            </a:r>
            <a:r>
              <a:rPr lang="en-US" sz="800" dirty="0" err="1"/>
              <a:t>qubits.html</a:t>
            </a:r>
            <a:endParaRPr lang="en-US" sz="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B2F3E6-77F8-2A45-A55C-08A6D453254C}"/>
              </a:ext>
            </a:extLst>
          </p:cNvPr>
          <p:cNvSpPr/>
          <p:nvPr/>
        </p:nvSpPr>
        <p:spPr>
          <a:xfrm>
            <a:off x="6030947" y="578866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www.smithsonianmag.com</a:t>
            </a:r>
            <a:r>
              <a:rPr lang="en-US" sz="800" dirty="0"/>
              <a:t>/science-nature/what-darwin-didnt-know-45637001/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6C8CB2-7C8D-344F-93AD-BEDF82729941}"/>
              </a:ext>
            </a:extLst>
          </p:cNvPr>
          <p:cNvSpPr/>
          <p:nvPr/>
        </p:nvSpPr>
        <p:spPr>
          <a:xfrm>
            <a:off x="7114649" y="3427375"/>
            <a:ext cx="17575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https://</a:t>
            </a:r>
            <a:r>
              <a:rPr lang="en-US" sz="600" dirty="0" err="1"/>
              <a:t>owlcation.com</a:t>
            </a:r>
            <a:r>
              <a:rPr lang="en-US" sz="600" dirty="0"/>
              <a:t>/social-sciences/Human-Overpopulation-Its-Causes-Effects-and-Solutions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FC756D-32D7-BA4D-8127-AF841B2DA2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25" t="7468" r="14166" b="3896"/>
          <a:stretch/>
        </p:blipFill>
        <p:spPr>
          <a:xfrm>
            <a:off x="9078947" y="3527240"/>
            <a:ext cx="2147972" cy="14460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879EB77-0EE3-6342-AE31-66CB2A2B3FC5}"/>
              </a:ext>
            </a:extLst>
          </p:cNvPr>
          <p:cNvSpPr/>
          <p:nvPr/>
        </p:nvSpPr>
        <p:spPr>
          <a:xfrm>
            <a:off x="9020630" y="4958497"/>
            <a:ext cx="209544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https://</a:t>
            </a:r>
            <a:r>
              <a:rPr lang="en-US" sz="600" dirty="0" err="1"/>
              <a:t>www.thoughtco.com</a:t>
            </a:r>
            <a:r>
              <a:rPr lang="en-US" sz="600" dirty="0"/>
              <a:t>/charles-darwins-finches-1224472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4EF308-4815-CD43-859D-67EC3EA19C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57" t="17297" r="8825" b="12451"/>
          <a:stretch/>
        </p:blipFill>
        <p:spPr>
          <a:xfrm>
            <a:off x="6965599" y="5229366"/>
            <a:ext cx="2502426" cy="12071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F32ADB5-6DDB-934D-88B0-C4B284A532BD}"/>
              </a:ext>
            </a:extLst>
          </p:cNvPr>
          <p:cNvSpPr/>
          <p:nvPr/>
        </p:nvSpPr>
        <p:spPr>
          <a:xfrm>
            <a:off x="6922540" y="6424687"/>
            <a:ext cx="173957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https://</a:t>
            </a:r>
            <a:r>
              <a:rPr lang="en-US" sz="600" dirty="0" err="1"/>
              <a:t>www.youtube.com</a:t>
            </a:r>
            <a:r>
              <a:rPr lang="en-US" sz="600" dirty="0"/>
              <a:t>/</a:t>
            </a:r>
            <a:r>
              <a:rPr lang="en-US" sz="600" dirty="0" err="1"/>
              <a:t>watch?v</a:t>
            </a:r>
            <a:r>
              <a:rPr lang="en-US" sz="600" dirty="0"/>
              <a:t>=w56u2gv8XLs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739545BB-C109-684D-B8FC-BCD3E5128C32}"/>
              </a:ext>
            </a:extLst>
          </p:cNvPr>
          <p:cNvSpPr/>
          <p:nvPr/>
        </p:nvSpPr>
        <p:spPr>
          <a:xfrm>
            <a:off x="8872151" y="3240948"/>
            <a:ext cx="2600182" cy="2115312"/>
          </a:xfrm>
          <a:prstGeom prst="frame">
            <a:avLst>
              <a:gd name="adj1" fmla="val 39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F5342E-E858-474B-A127-3B02BB9EED54}"/>
              </a:ext>
            </a:extLst>
          </p:cNvPr>
          <p:cNvSpPr/>
          <p:nvPr/>
        </p:nvSpPr>
        <p:spPr>
          <a:xfrm>
            <a:off x="459897" y="1861946"/>
            <a:ext cx="11272205" cy="48733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8A5CF1-D601-B940-ABC5-8985B6CEE4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582" y="2676741"/>
            <a:ext cx="5995817" cy="285392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6C2485D-C06B-FE4C-8CAE-39E4BD875B80}"/>
              </a:ext>
            </a:extLst>
          </p:cNvPr>
          <p:cNvSpPr/>
          <p:nvPr/>
        </p:nvSpPr>
        <p:spPr>
          <a:xfrm>
            <a:off x="4148667" y="5003800"/>
            <a:ext cx="2548466" cy="482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0306B5-0FA2-8D4A-9E37-FC4400D2A9F1}"/>
              </a:ext>
            </a:extLst>
          </p:cNvPr>
          <p:cNvSpPr/>
          <p:nvPr/>
        </p:nvSpPr>
        <p:spPr>
          <a:xfrm>
            <a:off x="3038115" y="3862403"/>
            <a:ext cx="1110552" cy="7434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F17CDE-EBDA-4B40-AD2D-EA6B8645C592}"/>
              </a:ext>
            </a:extLst>
          </p:cNvPr>
          <p:cNvSpPr/>
          <p:nvPr/>
        </p:nvSpPr>
        <p:spPr>
          <a:xfrm>
            <a:off x="6697133" y="3620234"/>
            <a:ext cx="2548466" cy="482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9CB77C-F377-C74D-BFD8-07B24D3105A7}"/>
              </a:ext>
            </a:extLst>
          </p:cNvPr>
          <p:cNvSpPr/>
          <p:nvPr/>
        </p:nvSpPr>
        <p:spPr>
          <a:xfrm>
            <a:off x="6578599" y="3058802"/>
            <a:ext cx="2548466" cy="482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2AE4A728-46F0-0844-BE7A-420C4EBA8438}"/>
              </a:ext>
            </a:extLst>
          </p:cNvPr>
          <p:cNvSpPr/>
          <p:nvPr/>
        </p:nvSpPr>
        <p:spPr>
          <a:xfrm>
            <a:off x="4383133" y="3620163"/>
            <a:ext cx="2187935" cy="482600"/>
          </a:xfrm>
          <a:prstGeom prst="fram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060394-819F-CE45-8762-1C924FA73BD9}"/>
              </a:ext>
            </a:extLst>
          </p:cNvPr>
          <p:cNvSpPr txBox="1"/>
          <p:nvPr/>
        </p:nvSpPr>
        <p:spPr>
          <a:xfrm>
            <a:off x="4946588" y="5061400"/>
            <a:ext cx="154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 Tank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ED0E84-C310-6048-9554-CD59BF3FF81B}"/>
              </a:ext>
            </a:extLst>
          </p:cNvPr>
          <p:cNvSpPr/>
          <p:nvPr/>
        </p:nvSpPr>
        <p:spPr>
          <a:xfrm>
            <a:off x="4411133" y="3620234"/>
            <a:ext cx="2566970" cy="428002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EA11351-D6EF-1C47-A5D3-1FB6CF2BD7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1066" y="3681321"/>
            <a:ext cx="260693" cy="3111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7685034-F3F8-5640-909E-9B5874960F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932904">
            <a:off x="6578598" y="4228331"/>
            <a:ext cx="260693" cy="3111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40CC07B-1E72-4249-A0D3-D02FE19E90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470572">
            <a:off x="6647219" y="3072601"/>
            <a:ext cx="260693" cy="3111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21E794B-B8E2-C443-8A4C-E29DA339BC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055738">
            <a:off x="6658240" y="4633877"/>
            <a:ext cx="260693" cy="3111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8C1F1AF-1B9C-2145-9C74-D94B119F02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9822" y="2958491"/>
            <a:ext cx="539369" cy="53936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F06F446-AF65-D045-B0A9-B1C3DC8883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8081" y="3544274"/>
            <a:ext cx="495239" cy="59841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00E911F-45F2-384A-84B1-8ECCD0F31DE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5471"/>
          <a:stretch/>
        </p:blipFill>
        <p:spPr>
          <a:xfrm>
            <a:off x="7094575" y="4174554"/>
            <a:ext cx="514539" cy="4793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3D714D-AC4C-3846-8461-A93ECD69B8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4649" y="4723777"/>
            <a:ext cx="442672" cy="492251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F49367B-B76B-7D49-B870-FC4E7556D4C2}"/>
              </a:ext>
            </a:extLst>
          </p:cNvPr>
          <p:cNvCxnSpPr>
            <a:cxnSpLocks/>
          </p:cNvCxnSpPr>
          <p:nvPr/>
        </p:nvCxnSpPr>
        <p:spPr>
          <a:xfrm flipH="1" flipV="1">
            <a:off x="7714729" y="3858470"/>
            <a:ext cx="502083" cy="3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F6BD46A-408E-A846-8EB5-06729FBF7580}"/>
              </a:ext>
            </a:extLst>
          </p:cNvPr>
          <p:cNvSpPr txBox="1"/>
          <p:nvPr/>
        </p:nvSpPr>
        <p:spPr>
          <a:xfrm>
            <a:off x="8216812" y="3714231"/>
            <a:ext cx="563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CISO</a:t>
            </a:r>
          </a:p>
        </p:txBody>
      </p:sp>
      <p:sp>
        <p:nvSpPr>
          <p:cNvPr id="47" name="Bent-Up Arrow 46">
            <a:extLst>
              <a:ext uri="{FF2B5EF4-FFF2-40B4-BE49-F238E27FC236}">
                <a16:creationId xmlns:a16="http://schemas.microsoft.com/office/drawing/2014/main" id="{3882C1EA-882B-F346-85FD-32E2D3048A7F}"/>
              </a:ext>
            </a:extLst>
          </p:cNvPr>
          <p:cNvSpPr/>
          <p:nvPr/>
        </p:nvSpPr>
        <p:spPr>
          <a:xfrm rot="10800000">
            <a:off x="6401093" y="2695553"/>
            <a:ext cx="1625306" cy="238090"/>
          </a:xfrm>
          <a:prstGeom prst="bentUpArrow">
            <a:avLst>
              <a:gd name="adj1" fmla="val 0"/>
              <a:gd name="adj2" fmla="val 7991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D7843D-AA6E-014A-819C-A069FC904406}"/>
              </a:ext>
            </a:extLst>
          </p:cNvPr>
          <p:cNvSpPr txBox="1"/>
          <p:nvPr/>
        </p:nvSpPr>
        <p:spPr>
          <a:xfrm>
            <a:off x="8029652" y="2545287"/>
            <a:ext cx="1449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Counter Measure</a:t>
            </a:r>
          </a:p>
        </p:txBody>
      </p:sp>
    </p:spTree>
    <p:extLst>
      <p:ext uri="{BB962C8B-B14F-4D97-AF65-F5344CB8AC3E}">
        <p14:creationId xmlns:p14="http://schemas.microsoft.com/office/powerpoint/2010/main" val="424562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9 0.00694 L -0.47005 -0.0085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73" y="-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/>
      <p:bldP spid="11" grpId="0"/>
      <p:bldP spid="12" grpId="0"/>
      <p:bldP spid="14" grpId="0"/>
      <p:bldP spid="17" grpId="0"/>
      <p:bldP spid="18" grpId="0" animBg="1"/>
      <p:bldP spid="3" grpId="0" animBg="1"/>
      <p:bldP spid="3" grpId="1" animBg="1"/>
      <p:bldP spid="20" grpId="1" animBg="1"/>
      <p:bldP spid="20" grpId="2" animBg="1"/>
      <p:bldP spid="21" grpId="1" animBg="1"/>
      <p:bldP spid="21" grpId="2" animBg="1"/>
      <p:bldP spid="22" grpId="1" animBg="1"/>
      <p:bldP spid="22" grpId="2" animBg="1"/>
      <p:bldP spid="23" grpId="1" animBg="1"/>
      <p:bldP spid="23" grpId="2" animBg="1"/>
      <p:bldP spid="24" grpId="1" animBg="1"/>
      <p:bldP spid="24" grpId="2" animBg="1"/>
      <p:bldP spid="26" grpId="1"/>
      <p:bldP spid="26" grpId="2"/>
      <p:bldP spid="29" grpId="1" animBg="1"/>
      <p:bldP spid="29" grpId="2" animBg="1"/>
      <p:bldP spid="45" grpId="0"/>
      <p:bldP spid="45" grpId="1"/>
      <p:bldP spid="47" grpId="0" animBg="1"/>
      <p:bldP spid="47" grpId="1" animBg="1"/>
      <p:bldP spid="48" grpId="1"/>
      <p:bldP spid="48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FE2E5-F193-4644-AB9D-9CDC1760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the qubit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04910-6F3E-D94C-A99F-9D6604433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858" y="2685535"/>
            <a:ext cx="5436284" cy="29808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44FD25-CBE0-E149-B649-3D56E42C18E4}"/>
              </a:ext>
            </a:extLst>
          </p:cNvPr>
          <p:cNvSpPr/>
          <p:nvPr/>
        </p:nvSpPr>
        <p:spPr>
          <a:xfrm>
            <a:off x="3484605" y="5666431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/>
              <a:t>https://</a:t>
            </a:r>
            <a:r>
              <a:rPr lang="en-US" sz="600" dirty="0" err="1"/>
              <a:t>www.allaboutcircuits.com</a:t>
            </a:r>
            <a:r>
              <a:rPr lang="en-US" sz="600" dirty="0"/>
              <a:t>/news/aluminum-nitride-could-replace-diamond-in-qubit-creation/</a:t>
            </a:r>
          </a:p>
        </p:txBody>
      </p:sp>
    </p:spTree>
    <p:extLst>
      <p:ext uri="{BB962C8B-B14F-4D97-AF65-F5344CB8AC3E}">
        <p14:creationId xmlns:p14="http://schemas.microsoft.com/office/powerpoint/2010/main" val="3571029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30096-DF9D-774E-9905-82BDAD3DA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B2B8E166-2313-2A48-8013-DB1CAF831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421553"/>
              </p:ext>
            </p:extLst>
          </p:nvPr>
        </p:nvGraphicFramePr>
        <p:xfrm>
          <a:off x="496525" y="2087613"/>
          <a:ext cx="5430143" cy="4068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059">
                  <a:extLst>
                    <a:ext uri="{9D8B030D-6E8A-4147-A177-3AD203B41FA5}">
                      <a16:colId xmlns:a16="http://schemas.microsoft.com/office/drawing/2014/main" val="2675017472"/>
                    </a:ext>
                  </a:extLst>
                </a:gridCol>
                <a:gridCol w="1486750">
                  <a:extLst>
                    <a:ext uri="{9D8B030D-6E8A-4147-A177-3AD203B41FA5}">
                      <a16:colId xmlns:a16="http://schemas.microsoft.com/office/drawing/2014/main" val="3032155028"/>
                    </a:ext>
                  </a:extLst>
                </a:gridCol>
                <a:gridCol w="1328584">
                  <a:extLst>
                    <a:ext uri="{9D8B030D-6E8A-4147-A177-3AD203B41FA5}">
                      <a16:colId xmlns:a16="http://schemas.microsoft.com/office/drawing/2014/main" val="376058989"/>
                    </a:ext>
                  </a:extLst>
                </a:gridCol>
                <a:gridCol w="1486750">
                  <a:extLst>
                    <a:ext uri="{9D8B030D-6E8A-4147-A177-3AD203B41FA5}">
                      <a16:colId xmlns:a16="http://schemas.microsoft.com/office/drawing/2014/main" val="2871788025"/>
                    </a:ext>
                  </a:extLst>
                </a:gridCol>
              </a:tblGrid>
              <a:tr h="916671">
                <a:tc>
                  <a:txBody>
                    <a:bodyPr/>
                    <a:lstStyle/>
                    <a:p>
                      <a:r>
                        <a:rPr lang="en-US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Proposed Algorithm (QIGA)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Rakes et. al Linear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Brute Force Algorithm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679615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80k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26.57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32.20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14.29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903780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108k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14.26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14.29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11.24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471524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132k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11.95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12.78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8.294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556016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148k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11.31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11.32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5.244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627771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158k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8.340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9.184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5.244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108091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178k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7.714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8.071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5.244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98492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8353E3B-D365-CB4E-8A01-FB3FCAF90B87}"/>
              </a:ext>
            </a:extLst>
          </p:cNvPr>
          <p:cNvSpPr txBox="1"/>
          <p:nvPr/>
        </p:nvSpPr>
        <p:spPr>
          <a:xfrm>
            <a:off x="411860" y="6373612"/>
            <a:ext cx="5514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All Values in Dollars Unless Stated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DA3C422E-B9EF-5748-9352-1668852D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346" y="2515386"/>
            <a:ext cx="5598129" cy="3299627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4673C03-ADFA-1548-AE31-515580D94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363598"/>
              </p:ext>
            </p:extLst>
          </p:nvPr>
        </p:nvGraphicFramePr>
        <p:xfrm>
          <a:off x="4500729" y="2131083"/>
          <a:ext cx="3828884" cy="4068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825">
                  <a:extLst>
                    <a:ext uri="{9D8B030D-6E8A-4147-A177-3AD203B41FA5}">
                      <a16:colId xmlns:a16="http://schemas.microsoft.com/office/drawing/2014/main" val="2675017472"/>
                    </a:ext>
                  </a:extLst>
                </a:gridCol>
                <a:gridCol w="2177059">
                  <a:extLst>
                    <a:ext uri="{9D8B030D-6E8A-4147-A177-3AD203B41FA5}">
                      <a16:colId xmlns:a16="http://schemas.microsoft.com/office/drawing/2014/main" val="3032155028"/>
                    </a:ext>
                  </a:extLst>
                </a:gridCol>
              </a:tblGrid>
              <a:tr h="916671">
                <a:tc>
                  <a:txBody>
                    <a:bodyPr/>
                    <a:lstStyle/>
                    <a:p>
                      <a:r>
                        <a:rPr lang="en-US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Improvement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679615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80k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903780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108k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471524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132k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556016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148k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627771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158k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108091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178k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984922"/>
                  </a:ext>
                </a:extLst>
              </a:tr>
            </a:tbl>
          </a:graphicData>
        </a:graphic>
      </p:graphicFrame>
      <p:pic>
        <p:nvPicPr>
          <p:cNvPr id="4" name="Picture 3" descr="A picture containing man&#10;&#10;Description automatically generated">
            <a:extLst>
              <a:ext uri="{FF2B5EF4-FFF2-40B4-BE49-F238E27FC236}">
                <a16:creationId xmlns:a16="http://schemas.microsoft.com/office/drawing/2014/main" id="{EADD31BB-0345-4B49-818D-07B547636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816" y="2087613"/>
            <a:ext cx="8359036" cy="417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5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BB1D3B0-1E2E-48E2-ACCC-EE147A9A0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8B191-5BC6-486A-8E6E-13B1C9EEE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E3DE27-4115-4B5D-A9DB-3C7CDC82B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A5196B7-638B-4DC2-897C-9F49E9D46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6A66165A-B7DB-6649-B212-B3CEDB5EF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963"/>
          <a:stretch/>
        </p:blipFill>
        <p:spPr>
          <a:xfrm>
            <a:off x="442785" y="435203"/>
            <a:ext cx="5331481" cy="3526439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69958B5-5C27-4A9A-983B-AC6A83EFD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351254CC-1738-5940-8C8E-38C51B5147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-1" b="1600"/>
          <a:stretch/>
        </p:blipFill>
        <p:spPr>
          <a:xfrm>
            <a:off x="6426421" y="406946"/>
            <a:ext cx="5331478" cy="3582951"/>
          </a:xfrm>
          <a:prstGeom prst="rect">
            <a:avLst/>
          </a:prstGeom>
        </p:spPr>
      </p:pic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C9319-B745-7E45-B478-F76FBB45F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Runtime breakdown</a:t>
            </a:r>
          </a:p>
        </p:txBody>
      </p:sp>
    </p:spTree>
    <p:extLst>
      <p:ext uri="{BB962C8B-B14F-4D97-AF65-F5344CB8AC3E}">
        <p14:creationId xmlns:p14="http://schemas.microsoft.com/office/powerpoint/2010/main" val="3156641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3AC30-8916-034C-8B5F-88432D6A0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goals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5A9C8-D494-8B46-900B-E1273649B3B6}"/>
              </a:ext>
            </a:extLst>
          </p:cNvPr>
          <p:cNvSpPr txBox="1"/>
          <p:nvPr/>
        </p:nvSpPr>
        <p:spPr>
          <a:xfrm>
            <a:off x="863860" y="2452660"/>
            <a:ext cx="5973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  Finish Mathematical Proof of Runtime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110014-2DB1-5D44-885F-57DA859EFA8E}"/>
              </a:ext>
            </a:extLst>
          </p:cNvPr>
          <p:cNvSpPr txBox="1"/>
          <p:nvPr/>
        </p:nvSpPr>
        <p:spPr>
          <a:xfrm>
            <a:off x="863860" y="3516492"/>
            <a:ext cx="5973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  Finish Worst Case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CB9FB7-6AEB-E645-B0F9-C49896DB594A}"/>
              </a:ext>
            </a:extLst>
          </p:cNvPr>
          <p:cNvSpPr txBox="1"/>
          <p:nvPr/>
        </p:nvSpPr>
        <p:spPr>
          <a:xfrm>
            <a:off x="863860" y="4580324"/>
            <a:ext cx="5973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3.   Finish Upper Budget Optimization</a:t>
            </a:r>
          </a:p>
        </p:txBody>
      </p:sp>
    </p:spTree>
    <p:extLst>
      <p:ext uri="{BB962C8B-B14F-4D97-AF65-F5344CB8AC3E}">
        <p14:creationId xmlns:p14="http://schemas.microsoft.com/office/powerpoint/2010/main" val="57642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1297</Words>
  <Application>Microsoft Macintosh PowerPoint</Application>
  <PresentationFormat>Widescreen</PresentationFormat>
  <Paragraphs>146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Gill Sans MT</vt:lpstr>
      <vt:lpstr>Wingdings 2</vt:lpstr>
      <vt:lpstr>Dividend</vt:lpstr>
      <vt:lpstr>Using a Quantum genetic algorithm for cybersecurity budget allocation</vt:lpstr>
      <vt:lpstr>Recent Exploits in USA</vt:lpstr>
      <vt:lpstr>2018 endpoint protection report</vt:lpstr>
      <vt:lpstr>The Final dataset</vt:lpstr>
      <vt:lpstr>Quantum + Natural selection</vt:lpstr>
      <vt:lpstr>The Power of the qubit</vt:lpstr>
      <vt:lpstr>Results</vt:lpstr>
      <vt:lpstr>Runtime breakdown</vt:lpstr>
      <vt:lpstr>Future goals</vt:lpstr>
      <vt:lpstr>References</vt:lpstr>
      <vt:lpstr>References (cont.)</vt:lpstr>
      <vt:lpstr>Any questions?</vt:lpstr>
      <vt:lpstr>Reserve – why not just brute force it</vt:lpstr>
      <vt:lpstr>Reserve – choosing size of think-tank</vt:lpstr>
      <vt:lpstr>RESERVE – 2018 table derivation</vt:lpstr>
      <vt:lpstr>Reserve – just the Table</vt:lpstr>
      <vt:lpstr>Reserve – rakes et al. linear model</vt:lpstr>
      <vt:lpstr>Reserve – rakes et.  Al graph</vt:lpstr>
      <vt:lpstr>Reserve – creating population</vt:lpstr>
      <vt:lpstr>Reserve – evolving population</vt:lpstr>
      <vt:lpstr>Reserve – disaster algorithm</vt:lpstr>
      <vt:lpstr>Reserve – tuning hyperparameters (amplitude)</vt:lpstr>
      <vt:lpstr>Reserve – tuning hyperparameters (disaster alg)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 Quantum genetic algorithm for cybersecurity budget allocation</dc:title>
  <dc:creator>Ayush Hariharan</dc:creator>
  <cp:lastModifiedBy>Ayush Hariharan</cp:lastModifiedBy>
  <cp:revision>10</cp:revision>
  <dcterms:created xsi:type="dcterms:W3CDTF">2020-02-07T04:19:22Z</dcterms:created>
  <dcterms:modified xsi:type="dcterms:W3CDTF">2020-02-19T15:21:21Z</dcterms:modified>
</cp:coreProperties>
</file>